
<file path=[Content_Types].xml><?xml version="1.0" encoding="utf-8"?>
<Types xmlns="http://schemas.openxmlformats.org/package/2006/content-types"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256" r:id="rId3"/>
    <p:sldId id="257" r:id="rId5"/>
    <p:sldId id="269" r:id="rId6"/>
    <p:sldId id="258" r:id="rId7"/>
    <p:sldId id="259" r:id="rId8"/>
    <p:sldId id="260" r:id="rId9"/>
    <p:sldId id="268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72" r:id="rId18"/>
    <p:sldId id="273" r:id="rId19"/>
    <p:sldId id="274" r:id="rId20"/>
    <p:sldId id="271" r:id="rId21"/>
    <p:sldId id="276" r:id="rId22"/>
    <p:sldId id="287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80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63.xml"/><Relationship Id="rId4" Type="http://schemas.openxmlformats.org/officeDocument/2006/relationships/image" Target="../media/image1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tags" Target="../tags/tag62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73.xml"/><Relationship Id="rId4" Type="http://schemas.openxmlformats.org/officeDocument/2006/relationships/image" Target="../media/image1.png"/><Relationship Id="rId3" Type="http://schemas.microsoft.com/office/2007/relationships/media" Target="../media/media10.mp3"/><Relationship Id="rId2" Type="http://schemas.openxmlformats.org/officeDocument/2006/relationships/audio" Target="../media/media10.mp3"/><Relationship Id="rId1" Type="http://schemas.openxmlformats.org/officeDocument/2006/relationships/tags" Target="../tags/tag7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74.xml"/><Relationship Id="rId3" Type="http://schemas.openxmlformats.org/officeDocument/2006/relationships/image" Target="../media/image1.png"/><Relationship Id="rId2" Type="http://schemas.microsoft.com/office/2007/relationships/media" Target="../media/media11.mp3"/><Relationship Id="rId1" Type="http://schemas.openxmlformats.org/officeDocument/2006/relationships/audio" Target="../media/media11.mp3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75.xml"/><Relationship Id="rId3" Type="http://schemas.openxmlformats.org/officeDocument/2006/relationships/image" Target="../media/image1.png"/><Relationship Id="rId2" Type="http://schemas.microsoft.com/office/2007/relationships/media" Target="../media/media12.mp3"/><Relationship Id="rId1" Type="http://schemas.openxmlformats.org/officeDocument/2006/relationships/audio" Target="../media/media12.mp3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76.xml"/><Relationship Id="rId4" Type="http://schemas.openxmlformats.org/officeDocument/2006/relationships/image" Target="../media/image1.png"/><Relationship Id="rId3" Type="http://schemas.microsoft.com/office/2007/relationships/media" Target="../media/media13.mp3"/><Relationship Id="rId2" Type="http://schemas.openxmlformats.org/officeDocument/2006/relationships/audio" Target="../media/media13.mp3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77.xml"/><Relationship Id="rId3" Type="http://schemas.openxmlformats.org/officeDocument/2006/relationships/image" Target="../media/image1.png"/><Relationship Id="rId2" Type="http://schemas.microsoft.com/office/2007/relationships/media" Target="../media/media14.mp3"/><Relationship Id="rId1" Type="http://schemas.openxmlformats.org/officeDocument/2006/relationships/audio" Target="../media/media14.mp3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79.xml"/><Relationship Id="rId4" Type="http://schemas.openxmlformats.org/officeDocument/2006/relationships/image" Target="../media/image1.png"/><Relationship Id="rId3" Type="http://schemas.microsoft.com/office/2007/relationships/media" Target="../media/media15.mp3"/><Relationship Id="rId2" Type="http://schemas.openxmlformats.org/officeDocument/2006/relationships/audio" Target="../media/media15.mp3"/><Relationship Id="rId1" Type="http://schemas.openxmlformats.org/officeDocument/2006/relationships/tags" Target="../tags/tag78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81.xml"/><Relationship Id="rId4" Type="http://schemas.openxmlformats.org/officeDocument/2006/relationships/image" Target="../media/image1.png"/><Relationship Id="rId3" Type="http://schemas.microsoft.com/office/2007/relationships/media" Target="../media/media16.mp3"/><Relationship Id="rId2" Type="http://schemas.openxmlformats.org/officeDocument/2006/relationships/audio" Target="../media/media16.mp3"/><Relationship Id="rId1" Type="http://schemas.openxmlformats.org/officeDocument/2006/relationships/tags" Target="../tags/tag80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83.xml"/><Relationship Id="rId4" Type="http://schemas.openxmlformats.org/officeDocument/2006/relationships/image" Target="../media/image1.png"/><Relationship Id="rId3" Type="http://schemas.microsoft.com/office/2007/relationships/media" Target="../media/media17.mp3"/><Relationship Id="rId2" Type="http://schemas.openxmlformats.org/officeDocument/2006/relationships/audio" Target="../media/media17.mp3"/><Relationship Id="rId1" Type="http://schemas.openxmlformats.org/officeDocument/2006/relationships/tags" Target="../tags/tag82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85.xml"/><Relationship Id="rId4" Type="http://schemas.openxmlformats.org/officeDocument/2006/relationships/image" Target="../media/image1.png"/><Relationship Id="rId3" Type="http://schemas.microsoft.com/office/2007/relationships/media" Target="../media/media18.mp3"/><Relationship Id="rId2" Type="http://schemas.openxmlformats.org/officeDocument/2006/relationships/audio" Target="../media/media18.mp3"/><Relationship Id="rId1" Type="http://schemas.openxmlformats.org/officeDocument/2006/relationships/tags" Target="../tags/tag84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86.xml"/><Relationship Id="rId3" Type="http://schemas.openxmlformats.org/officeDocument/2006/relationships/image" Target="../media/image1.png"/><Relationship Id="rId2" Type="http://schemas.microsoft.com/office/2007/relationships/media" Target="../media/media19.mp3"/><Relationship Id="rId1" Type="http://schemas.openxmlformats.org/officeDocument/2006/relationships/audio" Target="../media/media19.mp3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64.xml"/><Relationship Id="rId3" Type="http://schemas.openxmlformats.org/officeDocument/2006/relationships/image" Target="../media/image1.png"/><Relationship Id="rId2" Type="http://schemas.microsoft.com/office/2007/relationships/media" Target="../media/media2.mp3"/><Relationship Id="rId1" Type="http://schemas.openxmlformats.org/officeDocument/2006/relationships/audio" Target="../media/media2.mp3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87.xml"/><Relationship Id="rId3" Type="http://schemas.openxmlformats.org/officeDocument/2006/relationships/image" Target="../media/image1.png"/><Relationship Id="rId2" Type="http://schemas.microsoft.com/office/2007/relationships/media" Target="../media/media20.mp3"/><Relationship Id="rId1" Type="http://schemas.openxmlformats.org/officeDocument/2006/relationships/audio" Target="../media/media20.mp3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65.xml"/><Relationship Id="rId3" Type="http://schemas.openxmlformats.org/officeDocument/2006/relationships/image" Target="../media/image1.png"/><Relationship Id="rId2" Type="http://schemas.microsoft.com/office/2007/relationships/media" Target="../media/media3.mp3"/><Relationship Id="rId1" Type="http://schemas.openxmlformats.org/officeDocument/2006/relationships/audio" Target="../media/media3.mp3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66.xml"/><Relationship Id="rId3" Type="http://schemas.openxmlformats.org/officeDocument/2006/relationships/image" Target="../media/image1.png"/><Relationship Id="rId2" Type="http://schemas.microsoft.com/office/2007/relationships/media" Target="../media/media4.mp3"/><Relationship Id="rId1" Type="http://schemas.openxmlformats.org/officeDocument/2006/relationships/audio" Target="../media/media4.mp3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67.xml"/><Relationship Id="rId3" Type="http://schemas.openxmlformats.org/officeDocument/2006/relationships/image" Target="../media/image1.png"/><Relationship Id="rId2" Type="http://schemas.microsoft.com/office/2007/relationships/media" Target="../media/media5.mp3"/><Relationship Id="rId1" Type="http://schemas.openxmlformats.org/officeDocument/2006/relationships/audio" Target="../media/media5.mp3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68.xml"/><Relationship Id="rId3" Type="http://schemas.openxmlformats.org/officeDocument/2006/relationships/image" Target="../media/image1.png"/><Relationship Id="rId2" Type="http://schemas.microsoft.com/office/2007/relationships/media" Target="../media/media6.mp3"/><Relationship Id="rId1" Type="http://schemas.openxmlformats.org/officeDocument/2006/relationships/audio" Target="../media/media6.mp3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69.xml"/><Relationship Id="rId3" Type="http://schemas.openxmlformats.org/officeDocument/2006/relationships/image" Target="../media/image1.png"/><Relationship Id="rId2" Type="http://schemas.microsoft.com/office/2007/relationships/media" Target="../media/media7.mp3"/><Relationship Id="rId1" Type="http://schemas.openxmlformats.org/officeDocument/2006/relationships/audio" Target="../media/media7.mp3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70.xml"/><Relationship Id="rId3" Type="http://schemas.openxmlformats.org/officeDocument/2006/relationships/image" Target="../media/image1.png"/><Relationship Id="rId2" Type="http://schemas.microsoft.com/office/2007/relationships/media" Target="../media/media8.mp3"/><Relationship Id="rId1" Type="http://schemas.openxmlformats.org/officeDocument/2006/relationships/audio" Target="../media/media8.mp3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71.xml"/><Relationship Id="rId3" Type="http://schemas.openxmlformats.org/officeDocument/2006/relationships/image" Target="../media/image1.png"/><Relationship Id="rId2" Type="http://schemas.microsoft.com/office/2007/relationships/media" Target="../media/media9.mp3"/><Relationship Id="rId1" Type="http://schemas.openxmlformats.org/officeDocument/2006/relationships/audio" Target="../media/media9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733550" y="2274570"/>
          <a:ext cx="9000490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245"/>
                <a:gridCol w="450024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发布日期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2019</a:t>
                      </a:r>
                      <a:r>
                        <a:rPr lang="zh-CN" altLang="en-US"/>
                        <a:t>年</a:t>
                      </a:r>
                      <a:r>
                        <a:rPr lang="en-US" altLang="zh-CN"/>
                        <a:t>12</a:t>
                      </a:r>
                      <a:r>
                        <a:rPr lang="zh-CN" altLang="en-US"/>
                        <a:t>月</a:t>
                      </a:r>
                      <a:r>
                        <a:rPr lang="en-US" altLang="zh-CN"/>
                        <a:t>4</a:t>
                      </a:r>
                      <a:r>
                        <a:rPr lang="zh-CN" altLang="en-US"/>
                        <a:t>日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产品名称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时光机智能云相册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文档现状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完成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文件的主人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王鹏杰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领头的设计师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王鹏杰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领头的开发者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王鹏杰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迭代版本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1.0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3" name="TextBox 10"/>
          <p:cNvSpPr txBox="1"/>
          <p:nvPr/>
        </p:nvSpPr>
        <p:spPr>
          <a:xfrm>
            <a:off x="2508032" y="808628"/>
            <a:ext cx="7451090" cy="1174750"/>
          </a:xfrm>
          <a:prstGeom prst="rect">
            <a:avLst/>
          </a:prstGeom>
          <a:noFill/>
        </p:spPr>
        <p:txBody>
          <a:bodyPr wrap="none" lIns="68572" tIns="34286" rIns="68572" bIns="34286">
            <a:spAutoFit/>
          </a:bodyPr>
          <a:p>
            <a:pPr algn="ctr">
              <a:buNone/>
            </a:pPr>
            <a:r>
              <a:rPr lang="zh-CN" sz="7200" dirty="0">
                <a:solidFill>
                  <a:schemeClr val="accent1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Arial" panose="020B0604020202020204" pitchFamily="34" charset="0"/>
              </a:rPr>
              <a:t>时光机智能云相册</a:t>
            </a:r>
            <a:endParaRPr lang="zh-CN" sz="7200" dirty="0">
              <a:solidFill>
                <a:schemeClr val="accent1"/>
              </a:solidFill>
              <a:latin typeface="华文隶书" panose="02010800040101010101" pitchFamily="2" charset="-122"/>
              <a:ea typeface="华文隶书" panose="0201080004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王1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0910" y="508635"/>
            <a:ext cx="619125" cy="6191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0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5" name="TextBox 23"/>
          <p:cNvSpPr txBox="1"/>
          <p:nvPr/>
        </p:nvSpPr>
        <p:spPr>
          <a:xfrm>
            <a:off x="1311910" y="1004570"/>
            <a:ext cx="62350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需求列表与人工智能API加值</a:t>
            </a:r>
            <a:endParaRPr lang="zh-CN" altLang="en-GB" sz="32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1678305" y="2271395"/>
          <a:ext cx="9114155" cy="2080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0115"/>
                <a:gridCol w="4057015"/>
                <a:gridCol w="1597025"/>
              </a:tblGrid>
              <a:tr h="4076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需求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API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重要程度</a:t>
                      </a:r>
                      <a:endParaRPr lang="zh-CN" altLang="en-US"/>
                    </a:p>
                  </a:txBody>
                  <a:tcPr/>
                </a:tc>
              </a:tr>
              <a:tr h="42481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移动端相册保存管理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百度人脸识别API人脸对比服务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重要</a:t>
                      </a:r>
                      <a:endParaRPr lang="zh-CN" altLang="en-US"/>
                    </a:p>
                  </a:txBody>
                  <a:tcPr/>
                </a:tc>
              </a:tr>
              <a:tr h="42735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确定照片中的人并匹配用户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百度人脸识别API人脸搜索服务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重要</a:t>
                      </a:r>
                      <a:endParaRPr lang="zh-CN" altLang="en-US"/>
                    </a:p>
                  </a:txBody>
                  <a:tcPr/>
                </a:tc>
              </a:tr>
              <a:tr h="3962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在不同用户的相册中匹配同一用户的脸部特征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百度人脸识别API人脸搜索服务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重要</a:t>
                      </a:r>
                      <a:endParaRPr lang="zh-CN" altLang="en-US"/>
                    </a:p>
                  </a:txBody>
                  <a:tcPr/>
                </a:tc>
              </a:tr>
              <a:tr h="42481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相册登入</a:t>
                      </a:r>
                      <a:r>
                        <a:rPr lang="en-US" altLang="zh-CN"/>
                        <a:t>/</a:t>
                      </a:r>
                      <a:r>
                        <a:rPr lang="zh-CN" altLang="en-US"/>
                        <a:t>注册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百度人脸识别API人脸检测</a:t>
                      </a:r>
                      <a:r>
                        <a:rPr lang="en-US" altLang="zh-CN"/>
                        <a:t>/</a:t>
                      </a:r>
                      <a:r>
                        <a:rPr lang="zh-CN" altLang="en-US"/>
                        <a:t>对比</a:t>
                      </a:r>
                      <a:r>
                        <a:rPr lang="zh-CN" altLang="en-US"/>
                        <a:t>服务	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次重要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" name="王10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880" y="385445"/>
            <a:ext cx="619125" cy="6191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31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5" name="TextBox 23"/>
          <p:cNvSpPr txBox="1"/>
          <p:nvPr/>
        </p:nvSpPr>
        <p:spPr>
          <a:xfrm>
            <a:off x="1285240" y="713740"/>
            <a:ext cx="34728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具体应用场景</a:t>
            </a:r>
            <a:endParaRPr lang="zh-CN" altLang="en-GB" sz="32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80465" y="1743075"/>
            <a:ext cx="972121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- 场景一： 同学聚会过了一年后，“时光机”推送当日拍摄上传的视频以及图片，给去年视频以及相册中所有参与过的用户。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- 场景二： 某天，老王打开时光机，发觉明天竟然是重要的结婚纪恋日，如果不是时光机提醒，自己或许忘记了。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2" name="王11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61340" y="360045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23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5" name="TextBox 23"/>
          <p:cNvSpPr txBox="1"/>
          <p:nvPr/>
        </p:nvSpPr>
        <p:spPr>
          <a:xfrm>
            <a:off x="1285240" y="713740"/>
            <a:ext cx="34728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具体应用场景</a:t>
            </a:r>
            <a:endParaRPr lang="zh-CN" altLang="en-GB" sz="32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80465" y="1743075"/>
            <a:ext cx="972121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- 场景三： 儿子要结婚了，用户打开时光机从中一次性导出所有关于儿子成长的相片，准备在婚礼当天播放。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- 场景四： 即将毕业，同学们老师间依依不舍，老师将每个人的照片存入相册，每年的这一天，相册里的每一张笑脸的主人都会收到一份名为“学生时代”的画廊，重温过去。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2" name="王12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96875" y="300990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37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5" name="TextBox 23"/>
          <p:cNvSpPr txBox="1"/>
          <p:nvPr/>
        </p:nvSpPr>
        <p:spPr>
          <a:xfrm>
            <a:off x="553720" y="120650"/>
            <a:ext cx="50145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核心交互</a:t>
            </a:r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——</a:t>
            </a: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原型设计</a:t>
            </a:r>
            <a:endParaRPr lang="zh-CN" altLang="en-GB" sz="32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" name="图片 2" descr="4_0事件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39035" y="858520"/>
            <a:ext cx="7096125" cy="5753100"/>
          </a:xfrm>
          <a:prstGeom prst="rect">
            <a:avLst/>
          </a:prstGeom>
        </p:spPr>
      </p:pic>
      <p:pic>
        <p:nvPicPr>
          <p:cNvPr id="2" name="王13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075" y="120650"/>
            <a:ext cx="619125" cy="6191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3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5" name="TextBox 23"/>
          <p:cNvSpPr txBox="1"/>
          <p:nvPr/>
        </p:nvSpPr>
        <p:spPr>
          <a:xfrm>
            <a:off x="1929130" y="792480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API使用比较分析</a:t>
            </a:r>
            <a:endParaRPr lang="zh-CN" altLang="en-GB" sz="32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037715" y="1782445"/>
            <a:ext cx="318579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可用API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· 人脸搜索API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· 人脸对比API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· 人脸检测API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en-US" altLang="zh-CN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API</a:t>
            </a:r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对比：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百度</a:t>
            </a:r>
            <a:r>
              <a:rPr lang="en-US" altLang="zh-CN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AI</a:t>
            </a:r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人脸识别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en-US" altLang="zh-CN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FACE++</a:t>
            </a:r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人脸识别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2" name="王14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84835" y="241935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6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5" name="TextBox 23"/>
          <p:cNvSpPr txBox="1"/>
          <p:nvPr/>
        </p:nvSpPr>
        <p:spPr>
          <a:xfrm>
            <a:off x="1929130" y="792480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API使用比较分析</a:t>
            </a:r>
            <a:endParaRPr lang="zh-CN" altLang="en-GB" sz="32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929130" y="2854325"/>
          <a:ext cx="900049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9740"/>
                <a:gridCol w="2999740"/>
                <a:gridCol w="299974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对比项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百度人脸检测</a:t>
                      </a:r>
                      <a:r>
                        <a:rPr lang="en-US" altLang="zh-CN"/>
                        <a:t>API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FACE++</a:t>
                      </a:r>
                      <a:r>
                        <a:rPr lang="zh-CN" altLang="en-US"/>
                        <a:t>人脸检测</a:t>
                      </a:r>
                      <a:r>
                        <a:rPr lang="en-US" altLang="zh-CN"/>
                        <a:t>API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效率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速度快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速度快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* </a:t>
                      </a:r>
                      <a:r>
                        <a:rPr lang="zh-CN" altLang="en-US"/>
                        <a:t>能否单图多脸检测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能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能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* </a:t>
                      </a:r>
                      <a:r>
                        <a:rPr lang="zh-CN" altLang="en-US"/>
                        <a:t>检测</a:t>
                      </a:r>
                      <a:r>
                        <a:rPr lang="zh-CN" altLang="en-US"/>
                        <a:t>精确度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/>
                        <a:t>效果差</a:t>
                      </a:r>
                      <a:endParaRPr 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/>
                        <a:t>效果极佳</a:t>
                      </a:r>
                      <a:endParaRPr 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23"/>
          <p:cNvSpPr txBox="1"/>
          <p:nvPr/>
        </p:nvSpPr>
        <p:spPr>
          <a:xfrm>
            <a:off x="1929130" y="1744345"/>
            <a:ext cx="4437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24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人脸检测API使用比较分析</a:t>
            </a:r>
            <a:endParaRPr lang="zh-CN" altLang="en-GB" sz="24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" name="王15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2795" y="400050"/>
            <a:ext cx="619125" cy="6191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59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5" name="TextBox 23"/>
          <p:cNvSpPr txBox="1"/>
          <p:nvPr/>
        </p:nvSpPr>
        <p:spPr>
          <a:xfrm>
            <a:off x="1929130" y="792480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API使用比较分析</a:t>
            </a:r>
            <a:endParaRPr lang="zh-CN" altLang="en-GB" sz="32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929130" y="2854325"/>
          <a:ext cx="900049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9740"/>
                <a:gridCol w="2999740"/>
                <a:gridCol w="299974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对比项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百度人脸对比</a:t>
                      </a:r>
                      <a:r>
                        <a:rPr lang="en-US" altLang="zh-CN"/>
                        <a:t>API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FACE++</a:t>
                      </a:r>
                      <a:r>
                        <a:rPr lang="zh-CN" altLang="en-US"/>
                        <a:t>人脸对比</a:t>
                      </a:r>
                      <a:r>
                        <a:rPr lang="en-US" altLang="zh-CN"/>
                        <a:t>API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效率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速度快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速度快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* </a:t>
                      </a:r>
                      <a:r>
                        <a:rPr lang="zh-CN" altLang="en-US"/>
                        <a:t>能否检测图像为真人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能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否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* </a:t>
                      </a:r>
                      <a:r>
                        <a:rPr lang="zh-CN" altLang="en-US"/>
                        <a:t>精确度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/>
                        <a:t>效果好</a:t>
                      </a:r>
                      <a:endParaRPr 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/>
                        <a:t>效果好</a:t>
                      </a:r>
                      <a:endParaRPr 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23"/>
          <p:cNvSpPr txBox="1"/>
          <p:nvPr/>
        </p:nvSpPr>
        <p:spPr>
          <a:xfrm>
            <a:off x="1929130" y="1744345"/>
            <a:ext cx="4437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24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人脸对比API使用比较分析</a:t>
            </a:r>
            <a:endParaRPr lang="zh-CN" altLang="en-US" sz="24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" name="王16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525" y="439420"/>
            <a:ext cx="619125" cy="6191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05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929130" y="2854325"/>
          <a:ext cx="899922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9740"/>
                <a:gridCol w="2999740"/>
                <a:gridCol w="299974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对比项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百度人脸搜索</a:t>
                      </a:r>
                      <a:r>
                        <a:rPr lang="en-US" altLang="zh-CN"/>
                        <a:t>API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FACE++</a:t>
                      </a:r>
                      <a:r>
                        <a:rPr lang="zh-CN" altLang="en-US"/>
                        <a:t>人脸搜索</a:t>
                      </a:r>
                      <a:r>
                        <a:rPr lang="en-US" altLang="zh-CN"/>
                        <a:t>API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效率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速度快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速度快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* </a:t>
                      </a:r>
                      <a:r>
                        <a:rPr lang="zh-CN" altLang="en-US"/>
                        <a:t>人脸库大小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百万级别内搜索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百万级别内搜索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* </a:t>
                      </a:r>
                      <a:r>
                        <a:rPr lang="zh-CN" altLang="en-US"/>
                        <a:t>搜索</a:t>
                      </a:r>
                      <a:r>
                        <a:rPr lang="zh-CN" altLang="en-US"/>
                        <a:t>精确度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/>
                        <a:t>效果极佳</a:t>
                      </a:r>
                      <a:endParaRPr 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/>
                        <a:t>效果极佳</a:t>
                      </a:r>
                      <a:endParaRPr 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23"/>
          <p:cNvSpPr txBox="1"/>
          <p:nvPr/>
        </p:nvSpPr>
        <p:spPr>
          <a:xfrm>
            <a:off x="1929130" y="1744345"/>
            <a:ext cx="4437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24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人脸搜索API使用比较分析</a:t>
            </a:r>
            <a:endParaRPr lang="zh-CN" altLang="en-US" sz="24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5" name="TextBox 23"/>
          <p:cNvSpPr txBox="1"/>
          <p:nvPr/>
        </p:nvSpPr>
        <p:spPr>
          <a:xfrm>
            <a:off x="1929130" y="792480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API使用比较分析</a:t>
            </a:r>
            <a:endParaRPr lang="zh-CN" altLang="en-GB" sz="32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" name="王17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6875" y="173355"/>
            <a:ext cx="619125" cy="6191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1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929130" y="2854325"/>
          <a:ext cx="9504045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8015"/>
                <a:gridCol w="3168015"/>
                <a:gridCol w="3168015"/>
              </a:tblGrid>
              <a:tr h="7505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对比项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百度人脸搜索</a:t>
                      </a:r>
                      <a:r>
                        <a:rPr lang="en-US" altLang="zh-CN"/>
                        <a:t>API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FACE++</a:t>
                      </a:r>
                      <a:r>
                        <a:rPr lang="zh-CN" altLang="en-US"/>
                        <a:t>人脸搜索</a:t>
                      </a:r>
                      <a:r>
                        <a:rPr lang="en-US" altLang="zh-CN"/>
                        <a:t>API</a:t>
                      </a:r>
                      <a:endParaRPr lang="en-US" altLang="zh-CN"/>
                    </a:p>
                  </a:txBody>
                  <a:tcPr/>
                </a:tc>
              </a:tr>
              <a:tr h="4102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* </a:t>
                      </a:r>
                      <a:r>
                        <a:rPr lang="zh-CN" altLang="en-US"/>
                        <a:t>价格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占优势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不占据优势但有多种支付方式</a:t>
                      </a:r>
                      <a:endParaRPr lang="zh-CN" altLang="en-US"/>
                    </a:p>
                  </a:txBody>
                  <a:tcPr/>
                </a:tc>
              </a:tr>
              <a:tr h="7505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* </a:t>
                      </a:r>
                      <a:r>
                        <a:rPr lang="zh-CN" altLang="en-US"/>
                        <a:t>综合功能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除三种</a:t>
                      </a:r>
                      <a:r>
                        <a:rPr lang="en-US" altLang="zh-CN"/>
                        <a:t>API</a:t>
                      </a:r>
                      <a:r>
                        <a:rPr lang="zh-CN" altLang="en-US"/>
                        <a:t>外，仅有活体检测的附加功能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除三种</a:t>
                      </a:r>
                      <a:r>
                        <a:rPr lang="en-US" altLang="zh-CN" sz="1800">
                          <a:sym typeface="+mn-ea"/>
                        </a:rPr>
                        <a:t>API</a:t>
                      </a:r>
                      <a:r>
                        <a:rPr lang="zh-CN" altLang="en-US" sz="1800">
                          <a:sym typeface="+mn-ea"/>
                        </a:rPr>
                        <a:t>外，</a:t>
                      </a:r>
                      <a:r>
                        <a:rPr lang="en-US" altLang="zh-CN" sz="1800">
                          <a:sym typeface="+mn-ea"/>
                        </a:rPr>
                        <a:t>FACE++</a:t>
                      </a:r>
                      <a:r>
                        <a:rPr lang="zh-CN" altLang="en-US" sz="1800">
                          <a:sym typeface="+mn-ea"/>
                        </a:rPr>
                        <a:t>还具有：人脸稠密点、人脸属性、颜值评分、情绪识别、视线估计、皮肤估计、</a:t>
                      </a:r>
                      <a:r>
                        <a:rPr lang="en-US" altLang="zh-CN" sz="1800">
                          <a:sym typeface="+mn-ea"/>
                        </a:rPr>
                        <a:t>3D</a:t>
                      </a:r>
                      <a:r>
                        <a:rPr lang="zh-CN" altLang="en-US" sz="1800">
                          <a:sym typeface="+mn-ea"/>
                        </a:rPr>
                        <a:t>人脸重建、面部特征分析。</a:t>
                      </a:r>
                      <a:endParaRPr lang="zh-CN" altLang="en-US"/>
                    </a:p>
                  </a:txBody>
                  <a:tcPr/>
                </a:tc>
              </a:tr>
              <a:tr h="7505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* </a:t>
                      </a:r>
                      <a:r>
                        <a:rPr lang="zh-CN" altLang="en-US"/>
                        <a:t>市场成熟度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/>
                        <a:t>已有多个市场案例</a:t>
                      </a:r>
                      <a:endParaRPr 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/>
                        <a:t>人脸搜索市场应用较为欠缺</a:t>
                      </a:r>
                      <a:endParaRPr 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23"/>
          <p:cNvSpPr txBox="1"/>
          <p:nvPr/>
        </p:nvSpPr>
        <p:spPr>
          <a:xfrm>
            <a:off x="1929130" y="1744345"/>
            <a:ext cx="4437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24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人脸识别API综合使用比较分析</a:t>
            </a:r>
            <a:endParaRPr lang="zh-CN" altLang="en-US" sz="24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55" name="TextBox 23"/>
          <p:cNvSpPr txBox="1"/>
          <p:nvPr/>
        </p:nvSpPr>
        <p:spPr>
          <a:xfrm>
            <a:off x="1929130" y="792480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API使用比较分析</a:t>
            </a:r>
            <a:endParaRPr lang="zh-CN" altLang="en-GB" sz="32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" name="王18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5150" y="370205"/>
            <a:ext cx="619125" cy="6191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317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1712595" y="1544955"/>
            <a:ext cx="915733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性价比方面，百度人脸识别API相对于而言，虽然免费的额度较低，但是运营费用更低。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成熟度方面，百度人脸识别API已经占有一定的市场，已经生产出类似的产品，说明其成熟度要更胜一筹。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55" name="TextBox 23"/>
          <p:cNvSpPr txBox="1"/>
          <p:nvPr/>
        </p:nvSpPr>
        <p:spPr>
          <a:xfrm>
            <a:off x="1712595" y="377190"/>
            <a:ext cx="44373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GB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charset="-122"/>
                <a:cs typeface="+mn-ea"/>
                <a:sym typeface="+mn-lt"/>
              </a:rPr>
              <a:t>结论：</a:t>
            </a:r>
            <a:endParaRPr lang="zh-CN" altLang="en-GB" sz="32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  <p:pic>
        <p:nvPicPr>
          <p:cNvPr id="3" name="王19-1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74370" y="377190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99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1" name="组合 11"/>
          <p:cNvGrpSpPr/>
          <p:nvPr/>
        </p:nvGrpSpPr>
        <p:grpSpPr bwMode="auto">
          <a:xfrm>
            <a:off x="6940992" y="5401657"/>
            <a:ext cx="4740146" cy="934014"/>
            <a:chOff x="3886200" y="308377"/>
            <a:chExt cx="4496026" cy="884682"/>
          </a:xfrm>
        </p:grpSpPr>
        <p:sp>
          <p:nvSpPr>
            <p:cNvPr id="92" name="任意多边形 91"/>
            <p:cNvSpPr/>
            <p:nvPr/>
          </p:nvSpPr>
          <p:spPr>
            <a:xfrm>
              <a:off x="3886200" y="308377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0CCD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3" name="任意多边形 92"/>
            <p:cNvSpPr/>
            <p:nvPr/>
          </p:nvSpPr>
          <p:spPr>
            <a:xfrm>
              <a:off x="3886426" y="30846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/>
                <a:t>价值主张设计</a:t>
              </a:r>
              <a:endParaRPr lang="zh-CN" altLang="en-US" sz="3200" dirty="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776095" y="970280"/>
            <a:ext cx="18161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需求描述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65680" y="1721485"/>
            <a:ext cx="739076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目前互联网上的许多社交软件，类似于微信和QQ，都是致力于维系用户间的弱联系，工作上的加一下，遇到一个有趣的陌生人也加一下，大家都抱着“加了微信，有了联系以后拜托什么事情也方便”这样的心态增加自己好友列表中的好友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4" name="王2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42010" y="448945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2" dur="221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3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1712595" y="1544955"/>
            <a:ext cx="915733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但从综合能力上来看，FACE++更胜一筹，因为时光机最重要的功能其实就是人脸对比、人脸检测和人脸搜索，虽然百度人脸识别API在人脸搜索，人脸对比上表现不错，然而相对于FACE++来说，百度人脸检测难以分辨出单张照片中的多个人脸，这是比较百度比较欠缺的部分，然而在身份验证上面，百度却因为“活体检测”有着一定的优势。所以在身份验证上，我们团队选择百度API，而主要功能则是选择FACE++的人脸识别API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3" name="王19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86120" y="3119120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301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776095" y="970280"/>
            <a:ext cx="18161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需求描述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05050" y="1988820"/>
            <a:ext cx="739076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但是毫无疑问的是，随着微信中的称不上熟人的陌生人的增加，微信从一开始设定的强化朋友间联系的作用也在不断缩小。而这种相对于“弱联系”的强联系的小圈子文化，恰恰是市场所缺乏的。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3" name="王3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74370" y="351155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74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1" name="组合 11"/>
          <p:cNvGrpSpPr/>
          <p:nvPr/>
        </p:nvGrpSpPr>
        <p:grpSpPr bwMode="auto">
          <a:xfrm>
            <a:off x="7088312" y="1302097"/>
            <a:ext cx="4740146" cy="934014"/>
            <a:chOff x="3886200" y="308377"/>
            <a:chExt cx="4496026" cy="884682"/>
          </a:xfrm>
        </p:grpSpPr>
        <p:sp>
          <p:nvSpPr>
            <p:cNvPr id="92" name="任意多边形 91"/>
            <p:cNvSpPr/>
            <p:nvPr/>
          </p:nvSpPr>
          <p:spPr>
            <a:xfrm>
              <a:off x="3886200" y="308377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0CCD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3" name="任意多边形 92"/>
            <p:cNvSpPr/>
            <p:nvPr/>
          </p:nvSpPr>
          <p:spPr>
            <a:xfrm>
              <a:off x="3886426" y="30846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/>
                <a:t>加值宣言</a:t>
              </a:r>
              <a:endParaRPr lang="zh-CN" altLang="en-US" sz="3200" dirty="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386330" y="2396490"/>
            <a:ext cx="8051800" cy="30460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时光机智能相册是一款智能相册管理应用，运用人脸识别</a:t>
            </a:r>
            <a:r>
              <a:rPr lang="en-US" altLang="zh-CN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API</a:t>
            </a:r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自动整理好友相片、集体合照。采用照片</a:t>
            </a:r>
            <a:r>
              <a:rPr lang="en-US" altLang="zh-CN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+</a:t>
            </a:r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人物</a:t>
            </a:r>
            <a:r>
              <a:rPr lang="en-US" altLang="zh-CN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=</a:t>
            </a:r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故事的轻社交设计，来加强用户之间的强联系。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en-US" altLang="zh-CN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en-US" altLang="zh-CN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· </a:t>
            </a:r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运用人脸识别API中的人脸对比服务，在用户上传图片后，自动匹配参与该事件的成员并以特定的时间点予以推送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2" name="王4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44525" y="488950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2" dur="26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3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1" name="组合 11"/>
          <p:cNvGrpSpPr/>
          <p:nvPr/>
        </p:nvGrpSpPr>
        <p:grpSpPr bwMode="auto">
          <a:xfrm>
            <a:off x="6705407" y="1468467"/>
            <a:ext cx="4740146" cy="934014"/>
            <a:chOff x="3886200" y="308377"/>
            <a:chExt cx="4496026" cy="884682"/>
          </a:xfrm>
        </p:grpSpPr>
        <p:sp>
          <p:nvSpPr>
            <p:cNvPr id="92" name="任意多边形 91"/>
            <p:cNvSpPr/>
            <p:nvPr/>
          </p:nvSpPr>
          <p:spPr>
            <a:xfrm>
              <a:off x="3886200" y="308377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0CCD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3" name="任意多边形 92"/>
            <p:cNvSpPr/>
            <p:nvPr/>
          </p:nvSpPr>
          <p:spPr>
            <a:xfrm>
              <a:off x="3886426" y="30846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/>
                <a:t>加值宣言</a:t>
              </a:r>
              <a:endParaRPr lang="zh-CN" altLang="en-US" sz="3200" dirty="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766695" y="2818130"/>
            <a:ext cx="732536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sym typeface="+mn-ea"/>
              </a:rPr>
              <a:t>· </a:t>
            </a:r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sym typeface="+mn-ea"/>
              </a:rPr>
              <a:t>运用人脸识别API中的人脸搜索服务，当用户上传小时候的照片时，找到其他用户上传的图片中的用户的肖像，通过找相似照片的方式，结合用户提供的生平信息予以匹配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2" name="王5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43585" y="676910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2" dur="166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3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2660015" y="2307590"/>
            <a:ext cx="842391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（最小可行性产品）用户可以上传自己所拍摄的照片分享给自己认为最要好的朋友，可以特别标注这是个值得纪念的日子，而在往后的每一年，这一天拍摄的照片或者短视频，我们都会以推送的方式，给参与这项事件的用户。而后加入时光机且同样是参与该事件的用户，我们同样会推送。通过此举反复强化用户之间的联系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grpSp>
        <p:nvGrpSpPr>
          <p:cNvPr id="2" name="组合 11"/>
          <p:cNvGrpSpPr/>
          <p:nvPr/>
        </p:nvGrpSpPr>
        <p:grpSpPr bwMode="auto">
          <a:xfrm>
            <a:off x="1143442" y="1143982"/>
            <a:ext cx="4740146" cy="934014"/>
            <a:chOff x="3886200" y="308377"/>
            <a:chExt cx="4496026" cy="884682"/>
          </a:xfrm>
        </p:grpSpPr>
        <p:sp>
          <p:nvSpPr>
            <p:cNvPr id="3" name="任意多边形 2"/>
            <p:cNvSpPr/>
            <p:nvPr/>
          </p:nvSpPr>
          <p:spPr>
            <a:xfrm>
              <a:off x="3886200" y="308377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0CCD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3886426" y="30846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/>
                <a:t>核心价值</a:t>
              </a:r>
              <a:endParaRPr lang="zh-CN" altLang="en-US" sz="3200" dirty="0"/>
            </a:p>
          </p:txBody>
        </p:sp>
      </p:grpSp>
      <p:pic>
        <p:nvPicPr>
          <p:cNvPr id="5" name="王6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54050" y="380365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2" dur="248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3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1" name="组合 11"/>
          <p:cNvGrpSpPr/>
          <p:nvPr/>
        </p:nvGrpSpPr>
        <p:grpSpPr bwMode="auto">
          <a:xfrm>
            <a:off x="1568257" y="1224627"/>
            <a:ext cx="4740146" cy="934014"/>
            <a:chOff x="3886200" y="308377"/>
            <a:chExt cx="4496026" cy="884682"/>
          </a:xfrm>
        </p:grpSpPr>
        <p:sp>
          <p:nvSpPr>
            <p:cNvPr id="92" name="任意多边形 91"/>
            <p:cNvSpPr/>
            <p:nvPr/>
          </p:nvSpPr>
          <p:spPr>
            <a:xfrm>
              <a:off x="3886200" y="308377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0CCD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3" name="任意多边形 92"/>
            <p:cNvSpPr/>
            <p:nvPr/>
          </p:nvSpPr>
          <p:spPr>
            <a:xfrm>
              <a:off x="3886426" y="30846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/>
                <a:t>目标</a:t>
              </a:r>
              <a:endParaRPr lang="zh-CN" altLang="en-US" sz="3200" dirty="0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194050" y="2858135"/>
            <a:ext cx="54089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轻社交相册管理软件，维系用户与自己小圈子的亲密度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2" name="王7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72795" y="478790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2" dur="20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3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1"/>
          <p:cNvGrpSpPr/>
          <p:nvPr/>
        </p:nvGrpSpPr>
        <p:grpSpPr bwMode="auto">
          <a:xfrm>
            <a:off x="3645342" y="1243042"/>
            <a:ext cx="4740146" cy="934014"/>
            <a:chOff x="3886200" y="308377"/>
            <a:chExt cx="4496026" cy="884682"/>
          </a:xfrm>
        </p:grpSpPr>
        <p:sp>
          <p:nvSpPr>
            <p:cNvPr id="3" name="任意多边形 2"/>
            <p:cNvSpPr/>
            <p:nvPr/>
          </p:nvSpPr>
          <p:spPr>
            <a:xfrm>
              <a:off x="3886200" y="308377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0CCD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3886426" y="30846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/>
                <a:t>目标用户</a:t>
              </a:r>
              <a:endParaRPr lang="zh-CN" altLang="en-US" sz="3200" dirty="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645535" y="2910205"/>
            <a:ext cx="51384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有管理相册需求群体，例如班级、家族内，兄弟闺蜜间。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5" name="王8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099185" y="624205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2" dur="167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3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1"/>
          <p:cNvGrpSpPr/>
          <p:nvPr/>
        </p:nvGrpSpPr>
        <p:grpSpPr bwMode="auto">
          <a:xfrm>
            <a:off x="3645342" y="1243042"/>
            <a:ext cx="4740146" cy="934014"/>
            <a:chOff x="3886200" y="308377"/>
            <a:chExt cx="4496026" cy="884682"/>
          </a:xfrm>
        </p:grpSpPr>
        <p:sp>
          <p:nvSpPr>
            <p:cNvPr id="3" name="任意多边形 2"/>
            <p:cNvSpPr/>
            <p:nvPr/>
          </p:nvSpPr>
          <p:spPr>
            <a:xfrm>
              <a:off x="3886200" y="308377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0CCD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3886426" y="30846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/>
                <a:t>用户痛点</a:t>
              </a:r>
              <a:endParaRPr lang="zh-CN" altLang="en-US" sz="3200" dirty="0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2110105" y="2504440"/>
            <a:ext cx="797115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- 场景一：用户想要快速整理相片。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- 场景二：用户想要纪念重要的人或事。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- 场景三：用户想要保护好自己照片的隐私。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- 场景四：用户即将更换新手机，想要一款专门保存管理相册的云服务器。</a:t>
            </a:r>
            <a:endParaRPr lang="zh-CN" altLang="en-US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4" name="王9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13105" y="261620"/>
            <a:ext cx="619125" cy="6191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2" dur="19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3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UNIT_TABLE_BEAUTIFY" val="smartTable{fe04d8b8-1baf-497e-aab2-599cec991573}"/>
</p:tagLst>
</file>

<file path=ppt/tags/tag63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2.xml><?xml version="1.0" encoding="utf-8"?>
<p:tagLst xmlns:p="http://schemas.openxmlformats.org/presentationml/2006/main">
  <p:tag name="KSO_WM_UNIT_TABLE_BEAUTIFY" val="smartTable{fda34ac5-b4c3-4a8a-bb7f-0b40922c062a}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8.xml><?xml version="1.0" encoding="utf-8"?>
<p:tagLst xmlns:p="http://schemas.openxmlformats.org/presentationml/2006/main">
  <p:tag name="KSO_WM_UNIT_TABLE_BEAUTIFY" val="smartTable{1f86eff3-8271-4bb3-8aed-1ddf7b459f51}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TABLE_BEAUTIFY" val="smartTable{1f86eff3-8271-4bb3-8aed-1ddf7b459f51}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82.xml><?xml version="1.0" encoding="utf-8"?>
<p:tagLst xmlns:p="http://schemas.openxmlformats.org/presentationml/2006/main">
  <p:tag name="KSO_WM_UNIT_TABLE_BEAUTIFY" val="smartTable{1f86eff3-8271-4bb3-8aed-1ddf7b459f51}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84.xml><?xml version="1.0" encoding="utf-8"?>
<p:tagLst xmlns:p="http://schemas.openxmlformats.org/presentationml/2006/main">
  <p:tag name="KSO_WM_UNIT_TABLE_BEAUTIFY" val="smartTable{1f86eff3-8271-4bb3-8aed-1ddf7b459f51}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1984</Words>
  <Application>WPS 演示</Application>
  <PresentationFormat>宽屏</PresentationFormat>
  <Paragraphs>251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华文隶书</vt:lpstr>
      <vt:lpstr>Impact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jackee onz</cp:lastModifiedBy>
  <cp:revision>33</cp:revision>
  <dcterms:created xsi:type="dcterms:W3CDTF">2019-06-19T02:08:00Z</dcterms:created>
  <dcterms:modified xsi:type="dcterms:W3CDTF">2020-01-09T15:01:03Z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